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2" r:id="rId3"/>
    <p:sldId id="264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2" r:id="rId17"/>
    <p:sldId id="275" r:id="rId18"/>
    <p:sldId id="291" r:id="rId19"/>
    <p:sldId id="257" r:id="rId20"/>
    <p:sldId id="258" r:id="rId21"/>
    <p:sldId id="259" r:id="rId22"/>
    <p:sldId id="293" r:id="rId23"/>
    <p:sldId id="276" r:id="rId24"/>
    <p:sldId id="260" r:id="rId25"/>
    <p:sldId id="294" r:id="rId26"/>
    <p:sldId id="290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hyperlink" Target="mailto:pablo.riesgoferreiro@tron-mainz.de" TargetMode="External"/><Relationship Id="rId1" Type="http://schemas.openxmlformats.org/officeDocument/2006/relationships/hyperlink" Target="mailto:blokesch@fb2.fra-uas.de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hyperlink" Target="https://sfconservancy.org/news/2020/jun/23/gitbranchname/" TargetMode="Externa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hyperlink" Target="https://nvie.com/posts/a-successful-git-branching-model/" TargetMode="Externa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nvie.com/posts/a-successful-git-branching-model/" TargetMode="Externa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tldp.org/LDP/GNU-Linux-Tools-Summary/html/x11655.ht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-scm.com/book/en/v2/Git-Tools-Submodul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eficode-academy/git-kata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ebi.ac.uk/ena/browser/api/swagger-ui.html" TargetMode="External"/><Relationship Id="rId4" Type="http://schemas.openxmlformats.org/officeDocument/2006/relationships/hyperlink" Target="https://www.ebi.ac.uk/ena/portal/api/swagger-ui/index.html" TargetMode="External"/><Relationship Id="rId3" Type="http://schemas.openxmlformats.org/officeDocument/2006/relationships/hyperlink" Target="https://www.ebi.ac.uk/ena/browser/home" TargetMode="Externa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hyperlink" Target="https://cancer.sanger.ac.uk/cosmic" TargetMode="External"/><Relationship Id="rId7" Type="http://schemas.openxmlformats.org/officeDocument/2006/relationships/image" Target="../media/image34.png"/><Relationship Id="rId6" Type="http://schemas.openxmlformats.org/officeDocument/2006/relationships/hyperlink" Target="https://gnomad.broadinstitute.org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academic.oup.com/bioinformaticsadvances/pages/instructions-to-authors&#13;" TargetMode="External"/><Relationship Id="rId3" Type="http://schemas.openxmlformats.org/officeDocument/2006/relationships/image" Target="../media/image32.png"/><Relationship Id="rId2" Type="http://schemas.openxmlformats.org/officeDocument/2006/relationships/hyperlink" Target="https://ngdc.cncb.ac.cn/databasecommons/" TargetMode="External"/><Relationship Id="rId14" Type="http://schemas.openxmlformats.org/officeDocument/2006/relationships/slideLayout" Target="../slideLayouts/slideLayout2.xml"/><Relationship Id="rId13" Type="http://schemas.openxmlformats.org/officeDocument/2006/relationships/hyperlink" Target="https://beacon-network.elixir-europe.org/" TargetMode="External"/><Relationship Id="rId12" Type="http://schemas.openxmlformats.org/officeDocument/2006/relationships/image" Target="../media/image37.png"/><Relationship Id="rId11" Type="http://schemas.openxmlformats.org/officeDocument/2006/relationships/hyperlink" Target="https://www.iedb.org/_x000B_" TargetMode="External"/><Relationship Id="rId10" Type="http://schemas.openxmlformats.org/officeDocument/2006/relationships/image" Target="../media/image36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jennybc.github.io/2014-05-12-ubc/ubc-r/session03_git.html" TargetMode="External"/><Relationship Id="rId3" Type="http://schemas.openxmlformats.org/officeDocument/2006/relationships/hyperlink" Target="https://opensource.com/article/19/2/open-science-git" TargetMode="External"/><Relationship Id="rId2" Type="http://schemas.openxmlformats.org/officeDocument/2006/relationships/hyperlink" Target="https://swcarpentry.github.io/git-novice/10-open/index.html" TargetMode="External"/><Relationship Id="rId1" Type="http://schemas.openxmlformats.org/officeDocument/2006/relationships/hyperlink" Target="https://github.com/eficode-academy/git-kat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altLang="zh-CN">
                <a:latin typeface="Calibri" charset="0"/>
              </a:rPr>
              <a:t>Introduction to Bioinformatics</a:t>
            </a:r>
            <a:endParaRPr lang="de-DE" altLang="zh-CN">
              <a:latin typeface="Calibri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573655"/>
          </a:xfrm>
        </p:spPr>
        <p:txBody>
          <a:bodyPr>
            <a:normAutofit fontScale="60000"/>
          </a:bodyPr>
          <a:lstStyle/>
          <a:p>
            <a:r>
              <a:rPr lang="de-DE" altLang="zh-CN">
                <a:latin typeface="Calibri" charset="0"/>
              </a:rPr>
              <a:t>Study program: Bioprocess Engineering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Elective Module (Wahlpflichtmodul)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9th October to 13th October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Responsible: Prof. Dr. Axel Blokesch, </a:t>
            </a:r>
            <a:br>
              <a:rPr lang="de-DE" altLang="zh-CN">
                <a:latin typeface="Calibri" charset="0"/>
              </a:rPr>
            </a:br>
            <a:r>
              <a:rPr lang="de-DE" altLang="zh-CN">
                <a:latin typeface="Calibri" charset="0"/>
                <a:hlinkClick r:id="rId1"/>
              </a:rPr>
              <a:t>blokesch@fb2.fra-uas.de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by Pablo Riesgo-Ferreiro, TRON gGmbH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  <a:hlinkClick r:id="rId2"/>
              </a:rPr>
              <a:t>pablo.riesgoferreiro@tron-mainz.de</a:t>
            </a:r>
            <a:endParaRPr lang="de-DE" altLang="zh-CN">
              <a:latin typeface="Calibri" charset="0"/>
            </a:endParaRPr>
          </a:p>
          <a:p>
            <a:endParaRPr lang="de-DE" altLang="zh-CN">
              <a:latin typeface="Calibri" charset="0"/>
            </a:endParaRPr>
          </a:p>
          <a:p>
            <a:r>
              <a:rPr lang="de-DE" altLang="zh-CN" sz="2600" b="1">
                <a:latin typeface="Calibri" charset="0"/>
              </a:rPr>
              <a:t>Day 2 - Session 1</a:t>
            </a:r>
            <a:endParaRPr lang="de-DE" altLang="zh-CN" sz="2600" b="1">
              <a:latin typeface="Calibri" charset="0"/>
            </a:endParaRP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3"/>
          <a:srcRect l="64099" t="12396" r="9508" b="76431"/>
          <a:stretch>
            <a:fillRect/>
          </a:stretch>
        </p:blipFill>
        <p:spPr>
          <a:xfrm>
            <a:off x="9729153" y="949325"/>
            <a:ext cx="1574165" cy="37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-2147482624" descr="FU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842328"/>
            <a:ext cx="1347470" cy="58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1806575"/>
            <a:ext cx="2933065" cy="1540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806575"/>
            <a:ext cx="2715895" cy="15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" y="3826510"/>
            <a:ext cx="4302125" cy="2420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140" y="4013200"/>
            <a:ext cx="3340735" cy="1893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157" cy="1063625"/>
          </a:xfrm>
        </p:spPr>
        <p:txBody>
          <a:bodyPr>
            <a:normAutofit/>
          </a:bodyPr>
          <a:lstStyle/>
          <a:p>
            <a:r>
              <a:rPr lang="de-DE" altLang="en-GB" dirty="0" smtClean="0">
                <a:latin typeface="Calibri" charset="0"/>
              </a:rPr>
              <a:t>Branching - stable branch and under construction branch</a:t>
            </a:r>
            <a:endParaRPr lang="de-DE" altLang="en-GB" dirty="0" smtClean="0">
              <a:latin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31" y="1368243"/>
            <a:ext cx="3301049" cy="4970120"/>
          </a:xfrm>
        </p:spPr>
      </p:pic>
      <p:sp>
        <p:nvSpPr>
          <p:cNvPr id="5" name="TextBox 4"/>
          <p:cNvSpPr txBox="1"/>
          <p:nvPr/>
        </p:nvSpPr>
        <p:spPr>
          <a:xfrm>
            <a:off x="838019" y="1837689"/>
            <a:ext cx="5216978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Releases/tags happen on the </a:t>
            </a:r>
            <a:r>
              <a:rPr lang="en-GB" sz="1400" b="1" dirty="0" smtClean="0"/>
              <a:t>master</a:t>
            </a:r>
            <a:r>
              <a:rPr lang="en-GB" sz="1400" dirty="0" smtClean="0"/>
              <a:t>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No one commits directly to master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u="sng" dirty="0" smtClean="0"/>
              <a:t>Master</a:t>
            </a:r>
            <a:r>
              <a:rPr lang="en-GB" sz="1400" u="sng" dirty="0" smtClean="0"/>
              <a:t> branch is stable, </a:t>
            </a:r>
            <a:r>
              <a:rPr lang="en-GB" sz="1400" b="1" u="sng" dirty="0" smtClean="0"/>
              <a:t>develop</a:t>
            </a:r>
            <a:r>
              <a:rPr lang="en-GB" sz="1400" u="sng" dirty="0" smtClean="0"/>
              <a:t> branch may not be stable</a:t>
            </a:r>
            <a:endParaRPr lang="en-GB" sz="1400" u="sng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sz="1400" u="sng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u="sng" dirty="0" smtClean="0"/>
          </a:p>
          <a:p>
            <a:pPr indent="0">
              <a:buFont typeface="Arial" panose="02080604020202020204" pitchFamily="34" charset="0"/>
              <a:buNone/>
            </a:pPr>
            <a:r>
              <a:rPr lang="de-DE" altLang="en-GB" sz="1200" dirty="0" smtClean="0">
                <a:latin typeface="Calibri" charset="0"/>
              </a:rPr>
              <a:t>NB: the default branch used to be called master and still is in many repositories. But to avoid any reference to slavery the default branch is now called main </a:t>
            </a:r>
            <a:r>
              <a:rPr lang="de-DE" altLang="en-GB" sz="1200" dirty="0" smtClean="0">
                <a:latin typeface="Calibri" charset="0"/>
                <a:hlinkClick r:id="rId2" action="ppaction://hlinkfile"/>
              </a:rPr>
              <a:t>https://sfconservancy.org/news/2020/jun/23/gitbranchname/</a:t>
            </a:r>
            <a:endParaRPr lang="de-DE" altLang="en-GB" sz="1200" dirty="0" smtClean="0">
              <a:latin typeface="Calibri" charset="0"/>
              <a:hlinkClick r:id="rId2" action="ppaction://hlinkfi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9690" y="6338479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3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GB" dirty="0" smtClean="0">
                <a:latin typeface="Calibri" charset="0"/>
              </a:rPr>
              <a:t>Branching - s</a:t>
            </a:r>
            <a:r>
              <a:rPr lang="en-GB" dirty="0" smtClean="0"/>
              <a:t>upporting multiple </a:t>
            </a:r>
            <a:r>
              <a:rPr lang="de-DE" altLang="en-GB" dirty="0" smtClean="0">
                <a:latin typeface="Calibri" charset="0"/>
              </a:rPr>
              <a:t>contributors</a:t>
            </a:r>
            <a:endParaRPr lang="de-DE" altLang="en-GB" dirty="0" smtClean="0">
              <a:latin typeface="Calibri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7" y="1420767"/>
            <a:ext cx="1621086" cy="4351338"/>
          </a:xfrm>
        </p:spPr>
      </p:pic>
      <p:sp>
        <p:nvSpPr>
          <p:cNvPr id="6" name="TextBox 5"/>
          <p:cNvSpPr txBox="1"/>
          <p:nvPr/>
        </p:nvSpPr>
        <p:spPr>
          <a:xfrm>
            <a:off x="5607685" y="1803400"/>
            <a:ext cx="585343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Each feature is developed in its isolated </a:t>
            </a:r>
            <a:r>
              <a:rPr lang="en-GB" sz="1400" b="1" dirty="0" smtClean="0"/>
              <a:t>feature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dirty="0" smtClean="0"/>
              <a:t>No one commits directly to develop, but you may commit to a feature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Once the feature is stable and tested it is </a:t>
            </a:r>
            <a:r>
              <a:rPr lang="en-GB" sz="1400" b="1" dirty="0" smtClean="0"/>
              <a:t>merged into develop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dirty="0" smtClean="0"/>
              <a:t>Feature branches can be archived </a:t>
            </a:r>
            <a:r>
              <a:rPr lang="en-GB" sz="1400" dirty="0" smtClean="0"/>
              <a:t>until they are selected for inclusion in a release and subsequently merged into develop</a:t>
            </a:r>
            <a:endParaRPr lang="en-GB" sz="1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In case of multiple developers there may be </a:t>
            </a:r>
            <a:r>
              <a:rPr lang="en-GB" sz="1400" b="1" dirty="0" smtClean="0"/>
              <a:t>conflicts</a:t>
            </a:r>
            <a:r>
              <a:rPr lang="en-GB" sz="1400" dirty="0" smtClean="0"/>
              <a:t> and a feature branch may need to be updated with the latest changes in the develop branch</a:t>
            </a:r>
            <a:endParaRPr lang="en-GB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96980" y="6221639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2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87" y="2269679"/>
            <a:ext cx="443091" cy="3110156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53" y="1379771"/>
            <a:ext cx="1295804" cy="347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88" y="4661806"/>
            <a:ext cx="304749" cy="17063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210" y="4857983"/>
            <a:ext cx="304749" cy="1510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780" y="3089522"/>
            <a:ext cx="365179" cy="3821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244369" y="2269679"/>
            <a:ext cx="1166432" cy="693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44369" y="5029207"/>
            <a:ext cx="1166432" cy="28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/>
          <p:cNvSpPr/>
          <p:nvPr/>
        </p:nvSpPr>
        <p:spPr>
          <a:xfrm>
            <a:off x="4345489" y="5163918"/>
            <a:ext cx="343749" cy="30207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244369" y="5535393"/>
            <a:ext cx="1239910" cy="236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66" y="5839371"/>
            <a:ext cx="365179" cy="382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08737" y="5130291"/>
            <a:ext cx="245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sz="1400" dirty="0" smtClean="0"/>
              <a:t>Rejected due to a conflict</a:t>
            </a:r>
            <a:endParaRPr lang="en-GB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280987" y="6449672"/>
            <a:ext cx="22034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sz="1200" dirty="0" smtClean="0"/>
              <a:t>Fix the conflict “manually”</a:t>
            </a:r>
            <a:endParaRPr lang="en-GB" sz="1200" dirty="0" smtClean="0"/>
          </a:p>
        </p:txBody>
      </p:sp>
      <p:cxnSp>
        <p:nvCxnSpPr>
          <p:cNvPr id="21" name="Straight Arrow Connector 20"/>
          <p:cNvCxnSpPr>
            <a:endCxn id="13" idx="2"/>
          </p:cNvCxnSpPr>
          <p:nvPr/>
        </p:nvCxnSpPr>
        <p:spPr>
          <a:xfrm>
            <a:off x="3274584" y="6221535"/>
            <a:ext cx="1242779" cy="14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4689"/>
            <a:ext cx="10515600" cy="769711"/>
          </a:xfrm>
        </p:spPr>
        <p:txBody>
          <a:bodyPr/>
          <a:lstStyle/>
          <a:p>
            <a:r>
              <a:rPr lang="de-DE" altLang="en-GB" dirty="0" smtClean="0">
                <a:latin typeface="Calibri" charset="0"/>
              </a:rPr>
              <a:t>Branching - the whole thing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043" y="2073954"/>
            <a:ext cx="603228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600" dirty="0" smtClean="0"/>
              <a:t>Releases are made from a </a:t>
            </a:r>
            <a:r>
              <a:rPr lang="en-GB" sz="1600" b="1" dirty="0" smtClean="0"/>
              <a:t>release branch</a:t>
            </a:r>
            <a:endParaRPr lang="en-GB" sz="1600" b="1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Version increase</a:t>
            </a:r>
            <a:r>
              <a:rPr lang="en-GB" sz="1600" dirty="0" smtClean="0"/>
              <a:t> happens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Acceptance tests </a:t>
            </a:r>
            <a:r>
              <a:rPr lang="en-GB" sz="1600" dirty="0" smtClean="0"/>
              <a:t>happen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Bug fixes</a:t>
            </a:r>
            <a:r>
              <a:rPr lang="en-GB" sz="1600" dirty="0" smtClean="0"/>
              <a:t> may happen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dirty="0" smtClean="0"/>
              <a:t>The release branch is merged back into both develop and master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Feature development is not blocked </a:t>
            </a:r>
            <a:r>
              <a:rPr lang="en-GB" sz="1600" dirty="0" smtClean="0"/>
              <a:t>by a release happening</a:t>
            </a:r>
            <a:endParaRPr lang="en-GB" sz="1600" dirty="0" smtClean="0"/>
          </a:p>
          <a:p>
            <a:pPr>
              <a:spcBef>
                <a:spcPts val="0"/>
              </a:spcBef>
            </a:pPr>
            <a:endParaRPr lang="en-GB" sz="1600" dirty="0" smtClean="0"/>
          </a:p>
          <a:p>
            <a:pPr>
              <a:spcBef>
                <a:spcPts val="0"/>
              </a:spcBef>
            </a:pP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de-DE" altLang="en-GB" sz="1600" dirty="0" smtClean="0">
                <a:latin typeface="Calibri" charset="0"/>
              </a:rPr>
              <a:t>You don‘t need to use all of this! This is all optional</a:t>
            </a:r>
            <a:endParaRPr lang="de-DE" altLang="en-GB" sz="1600" dirty="0" smtClean="0">
              <a:latin typeface="Calibri" charset="0"/>
            </a:endParaRPr>
          </a:p>
          <a:p>
            <a:pPr lvl="1">
              <a:spcBef>
                <a:spcPts val="0"/>
              </a:spcBef>
            </a:pPr>
            <a:r>
              <a:rPr lang="de-DE" altLang="en-GB" sz="1440" dirty="0" smtClean="0">
                <a:latin typeface="Calibri" charset="0"/>
              </a:rPr>
              <a:t>I find particularly useful the separation between develop and main</a:t>
            </a:r>
            <a:endParaRPr lang="de-DE" altLang="en-GB" sz="1440" dirty="0" smtClean="0">
              <a:latin typeface="Calibri" charset="0"/>
            </a:endParaRPr>
          </a:p>
          <a:p>
            <a:pPr lvl="1">
              <a:spcBef>
                <a:spcPts val="0"/>
              </a:spcBef>
            </a:pPr>
            <a:r>
              <a:rPr lang="de-DE" altLang="en-GB" sz="1440" dirty="0" smtClean="0">
                <a:latin typeface="Calibri" charset="0"/>
              </a:rPr>
              <a:t>And only in case that there are two or more contributors the feature branches</a:t>
            </a:r>
            <a:endParaRPr lang="de-DE" altLang="en-GB" sz="1440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8" y="1005243"/>
            <a:ext cx="4351564" cy="5766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7480" y="6322604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2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How to tell Git to ignore some files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en-US" sz="1600">
                <a:latin typeface="Calibri" charset="0"/>
              </a:rPr>
              <a:t>It is many times the case that you have some files locally that you don’t want to commit to the repository (eg: log files, large data files, local configuration, temporary files)</a:t>
            </a: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r>
              <a:rPr lang="de-DE" altLang="en-US" sz="1600">
                <a:latin typeface="Calibri" charset="0"/>
              </a:rPr>
              <a:t>To ignore files, you can use a hidden file named </a:t>
            </a:r>
            <a:r>
              <a:rPr lang="de-DE" altLang="en-US" sz="1600" b="1" i="1">
                <a:latin typeface="Calibri" charset="0"/>
              </a:rPr>
              <a:t>.gitignore</a:t>
            </a:r>
            <a:r>
              <a:rPr lang="de-DE" altLang="en-US" sz="1600">
                <a:latin typeface="Calibri" charset="0"/>
              </a:rPr>
              <a:t> at the root of your repository. Every file or folder name listed in that file will be systematically ignored by git (ie: git status will not report anything). Wildcards can be used in the .gitignore file (UNIX wildcards work with * and ** among other things, see </a:t>
            </a:r>
            <a:r>
              <a:rPr lang="de-DE" altLang="en-US" sz="1600">
                <a:latin typeface="Calibri" charset="0"/>
                <a:hlinkClick r:id="rId1" action="ppaction://hlinkfile"/>
              </a:rPr>
              <a:t>https://tldp.org/LDP/GNU-Linux-Tools-Summary/html/x11655.htm</a:t>
            </a:r>
            <a:r>
              <a:rPr lang="de-DE" altLang="en-US" sz="1600">
                <a:latin typeface="Calibri" charset="0"/>
              </a:rPr>
              <a:t> if interested)</a:t>
            </a: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8230" y="4147185"/>
            <a:ext cx="2433320" cy="181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en-US" sz="1400">
                <a:latin typeface="FreeMono" panose="020F0409020205020404" charset="0"/>
                <a:cs typeface="FreeMono" panose="020F0409020205020404" charset="0"/>
              </a:rPr>
              <a:t># example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build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dist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.idea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*.fastq.gz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*.sqlite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*.lock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**/__pycache__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Some more advanced Git, GitLab and GitHub features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en-US" b="1" dirty="0" err="1">
                <a:latin typeface="Calibri" charset="0"/>
              </a:rPr>
              <a:t>Pull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requests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Enables</a:t>
            </a:r>
            <a:r>
              <a:rPr lang="de-DE" altLang="en-US" dirty="0">
                <a:latin typeface="Calibri" charset="0"/>
              </a:rPr>
              <a:t> multiple </a:t>
            </a:r>
            <a:r>
              <a:rPr lang="de-DE" altLang="en-US" dirty="0" err="1">
                <a:latin typeface="Calibri" charset="0"/>
              </a:rPr>
              <a:t>people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work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simultaneously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and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provides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tool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for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merging</a:t>
            </a:r>
            <a:r>
              <a:rPr lang="de-DE" altLang="en-US" dirty="0">
                <a:latin typeface="Calibri" charset="0"/>
              </a:rPr>
              <a:t> back </a:t>
            </a:r>
            <a:r>
              <a:rPr lang="de-DE" altLang="en-US" dirty="0" err="1">
                <a:latin typeface="Calibri" charset="0"/>
              </a:rPr>
              <a:t>and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resolving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conflicts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 err="1">
                <a:latin typeface="Calibri" charset="0"/>
              </a:rPr>
              <a:t>Continuous</a:t>
            </a:r>
            <a:r>
              <a:rPr lang="de-DE" altLang="en-US" b="1" dirty="0">
                <a:latin typeface="Calibri" charset="0"/>
              </a:rPr>
              <a:t> Integration (CI) </a:t>
            </a:r>
            <a:r>
              <a:rPr lang="de-DE" altLang="en-US" b="1" dirty="0" err="1">
                <a:latin typeface="Calibri" charset="0"/>
              </a:rPr>
              <a:t>environment</a:t>
            </a:r>
            <a:r>
              <a:rPr lang="de-DE" altLang="en-US" dirty="0">
                <a:latin typeface="Calibri" charset="0"/>
              </a:rPr>
              <a:t>. This </a:t>
            </a:r>
            <a:r>
              <a:rPr lang="de-DE" altLang="en-US" dirty="0" err="1">
                <a:latin typeface="Calibri" charset="0"/>
              </a:rPr>
              <a:t>enables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run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tests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automatically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with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every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code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change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 err="1">
                <a:latin typeface="Calibri" charset="0"/>
              </a:rPr>
              <a:t>Issues</a:t>
            </a:r>
            <a:r>
              <a:rPr lang="de-DE" altLang="en-US" b="1" dirty="0">
                <a:latin typeface="Calibri" charset="0"/>
              </a:rPr>
              <a:t>/</a:t>
            </a:r>
            <a:r>
              <a:rPr lang="de-DE" altLang="en-US" b="1" dirty="0" err="1">
                <a:latin typeface="Calibri" charset="0"/>
              </a:rPr>
              <a:t>tasks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management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system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Provides</a:t>
            </a:r>
            <a:r>
              <a:rPr lang="de-DE" altLang="en-US" dirty="0">
                <a:latin typeface="Calibri" charset="0"/>
              </a:rPr>
              <a:t> a </a:t>
            </a:r>
            <a:r>
              <a:rPr lang="de-DE" altLang="en-US" dirty="0" err="1">
                <a:latin typeface="Calibri" charset="0"/>
              </a:rPr>
              <a:t>rich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interface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manage a </a:t>
            </a:r>
            <a:r>
              <a:rPr lang="de-DE" altLang="en-US" dirty="0" err="1">
                <a:latin typeface="Calibri" charset="0"/>
              </a:rPr>
              <a:t>project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>
                <a:latin typeface="Calibri" charset="0"/>
              </a:rPr>
              <a:t>Wiki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Allows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you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write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documentation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for</a:t>
            </a:r>
            <a:r>
              <a:rPr lang="de-DE" altLang="en-US" dirty="0">
                <a:latin typeface="Calibri" charset="0"/>
              </a:rPr>
              <a:t> a </a:t>
            </a:r>
            <a:r>
              <a:rPr lang="de-DE" altLang="en-US" dirty="0" err="1" smtClean="0">
                <a:latin typeface="Calibri" charset="0"/>
              </a:rPr>
              <a:t>project</a:t>
            </a:r>
            <a:endParaRPr lang="de-DE" altLang="en-US" dirty="0" smtClean="0">
              <a:latin typeface="Calibri" charset="0"/>
            </a:endParaRPr>
          </a:p>
          <a:p>
            <a:r>
              <a:rPr lang="en-US" altLang="en-US" b="1" dirty="0" smtClean="0">
                <a:latin typeface="Calibri" charset="0"/>
              </a:rPr>
              <a:t>Submodules</a:t>
            </a:r>
            <a:r>
              <a:rPr lang="en-US" altLang="en-US" dirty="0" smtClean="0">
                <a:latin typeface="Calibri" charset="0"/>
              </a:rPr>
              <a:t>. </a:t>
            </a:r>
            <a:r>
              <a:rPr lang="de-DE" altLang="en-US" dirty="0" smtClean="0">
                <a:latin typeface="Calibri" charset="0"/>
              </a:rPr>
              <a:t>Nest other reopsitories</a:t>
            </a:r>
            <a:r>
              <a:rPr lang="en-US" altLang="en-US" dirty="0" smtClean="0">
                <a:latin typeface="Calibri" charset="0"/>
              </a:rPr>
              <a:t> in your repository</a:t>
            </a:r>
            <a:r>
              <a:rPr lang="de-DE" altLang="en-US" dirty="0" smtClean="0">
                <a:latin typeface="Calibri" charset="0"/>
              </a:rPr>
              <a:t> </a:t>
            </a:r>
            <a:r>
              <a:rPr lang="en-US" altLang="en-US" dirty="0">
                <a:latin typeface="Calibri" charset="0"/>
                <a:hlinkClick r:id="rId1"/>
              </a:rPr>
              <a:t>https://</a:t>
            </a:r>
            <a:r>
              <a:rPr lang="en-US" altLang="en-US" dirty="0" smtClean="0">
                <a:latin typeface="Calibri" charset="0"/>
                <a:hlinkClick r:id="rId1"/>
              </a:rPr>
              <a:t>git-scm.com/book/en/v2/Git-Tools-Submodules</a:t>
            </a:r>
            <a:r>
              <a:rPr lang="en-US" altLang="en-US" dirty="0" smtClean="0">
                <a:latin typeface="Calibri" charset="0"/>
              </a:rPr>
              <a:t> </a:t>
            </a:r>
            <a:endParaRPr lang="de-DE" altLang="en-US" dirty="0">
              <a:latin typeface="Calibri" charset="0"/>
            </a:endParaRPr>
          </a:p>
          <a:p>
            <a:endParaRPr lang="de-DE" altLang="en-US" dirty="0">
              <a:latin typeface="Calibri" charset="0"/>
            </a:endParaRPr>
          </a:p>
          <a:p>
            <a:endParaRPr lang="de-DE" alt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Git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610100"/>
            <a:ext cx="8873490" cy="647700"/>
          </a:xfrm>
        </p:spPr>
        <p:txBody>
          <a:bodyPr/>
          <a:p>
            <a:r>
              <a:rPr lang="de-DE" altLang="en-US">
                <a:latin typeface="Calibri" charset="0"/>
              </a:rPr>
              <a:t>I will follow the script at </a:t>
            </a:r>
            <a:r>
              <a:rPr lang="de-DE" altLang="en-US">
                <a:latin typeface="Calibri" charset="0"/>
                <a:hlinkClick r:id="rId1" tooltip="" action="ppaction://hlinkfile"/>
              </a:rPr>
              <a:t>https://github.com/eficode-academy/git-katas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Online biological databases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What is a database?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7700" y="1825625"/>
            <a:ext cx="7101840" cy="4351655"/>
          </a:xfrm>
        </p:spPr>
        <p:txBody>
          <a:bodyPr/>
          <a:p>
            <a:r>
              <a:rPr lang="de-DE" altLang="en-US" sz="1800">
                <a:latin typeface="Calibri" charset="0"/>
              </a:rPr>
              <a:t>A collection of organized information </a:t>
            </a:r>
            <a:br>
              <a:rPr lang="de-DE" altLang="en-US" sz="1800">
                <a:latin typeface="Calibri" charset="0"/>
              </a:rPr>
            </a:br>
            <a:r>
              <a:rPr lang="de-DE" altLang="en-US" sz="1800">
                <a:latin typeface="Calibri" charset="0"/>
              </a:rPr>
              <a:t>on a particular subject</a:t>
            </a:r>
            <a:endParaRPr lang="de-DE" altLang="en-US" sz="1800">
              <a:latin typeface="Calibri" charset="0"/>
            </a:endParaRPr>
          </a:p>
          <a:p>
            <a:r>
              <a:rPr lang="de-DE" altLang="en-US" sz="1800">
                <a:latin typeface="Calibri" charset="0"/>
              </a:rPr>
              <a:t>It is organized so that queries and reports </a:t>
            </a:r>
            <a:br>
              <a:rPr lang="de-DE" altLang="en-US" sz="1800">
                <a:latin typeface="Calibri" charset="0"/>
              </a:rPr>
            </a:br>
            <a:r>
              <a:rPr lang="de-DE" altLang="en-US" sz="1800">
                <a:latin typeface="Calibri" charset="0"/>
              </a:rPr>
              <a:t>based on the information are performant</a:t>
            </a:r>
            <a:endParaRPr lang="de-DE" altLang="en-US" sz="1800">
              <a:latin typeface="Calibri" charset="0"/>
            </a:endParaRPr>
          </a:p>
          <a:p>
            <a:r>
              <a:rPr lang="de-DE" altLang="en-US" sz="1800">
                <a:latin typeface="Calibri" charset="0"/>
              </a:rPr>
              <a:t>Examples: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 sz="1600">
                <a:latin typeface="Calibri" charset="0"/>
              </a:rPr>
              <a:t>Phone book</a:t>
            </a:r>
            <a:endParaRPr lang="de-DE" altLang="en-US" sz="1600">
              <a:latin typeface="Calibri" charset="0"/>
            </a:endParaRPr>
          </a:p>
          <a:p>
            <a:pPr lvl="1"/>
            <a:r>
              <a:rPr lang="de-DE" altLang="en-US" sz="1600">
                <a:latin typeface="Calibri" charset="0"/>
              </a:rPr>
              <a:t>Student records </a:t>
            </a:r>
            <a:endParaRPr lang="de-DE" altLang="en-US" sz="1600">
              <a:latin typeface="Calibri" charset="0"/>
            </a:endParaRPr>
          </a:p>
          <a:p>
            <a:pPr lvl="0"/>
            <a:r>
              <a:rPr lang="de-DE" altLang="en-US" sz="1775">
                <a:latin typeface="Calibri" charset="0"/>
              </a:rPr>
              <a:t>Relational databases vs non-relational databases (graph, documents, key-value, columnar, semantic)</a:t>
            </a:r>
            <a:endParaRPr lang="de-DE" altLang="en-US" sz="1775">
              <a:latin typeface="Calibri" charset="0"/>
            </a:endParaRPr>
          </a:p>
          <a:p>
            <a:pPr lvl="0"/>
            <a:r>
              <a:rPr lang="de-DE" altLang="en-US" sz="1775">
                <a:latin typeface="Calibri" charset="0"/>
              </a:rPr>
              <a:t>Structured Query Language (SQL) is the standard language to query relational databases</a:t>
            </a:r>
            <a:endParaRPr lang="de-DE" altLang="en-US" sz="1775">
              <a:latin typeface="Calibri" charset="0"/>
            </a:endParaRPr>
          </a:p>
        </p:txBody>
      </p:sp>
      <p:pic>
        <p:nvPicPr>
          <p:cNvPr id="6" name="Picture 5" descr="Screenshot from 2023-10-08 12-29-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030" y="553085"/>
            <a:ext cx="5821680" cy="2197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5" y="3495675"/>
            <a:ext cx="4330065" cy="2550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9900" y="6177280"/>
            <a:ext cx="5143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Source : https://www.tibco.com/reference-center/what-is-a-logical-data-model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699885" y="2814955"/>
            <a:ext cx="507682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https://www.xenonstack.com/hubfs/xenonstack-types-of-databases-tools.png</a:t>
            </a:r>
            <a:endParaRPr lang="de-DE" altLang="en-US" sz="900"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457960"/>
            <a:ext cx="6042025" cy="21621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21275" y="3685540"/>
            <a:ext cx="11791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200">
                <a:latin typeface="Calibri" charset="0"/>
              </a:rPr>
              <a:t>(Amid, 2020)</a:t>
            </a:r>
            <a:endParaRPr lang="de-DE" altLang="en-US" sz="1200">
              <a:latin typeface="Calibri" charset="0"/>
            </a:endParaRPr>
          </a:p>
        </p:txBody>
      </p:sp>
      <p:pic>
        <p:nvPicPr>
          <p:cNvPr id="9" name="Picture 8" descr="Screenshot from 2023-09-29 23-54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4018280"/>
            <a:ext cx="2813685" cy="24390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045460" y="4116705"/>
            <a:ext cx="233362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Databases are synchronized daily</a:t>
            </a:r>
            <a:endParaRPr lang="de-DE" altLang="en-US" sz="1000"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30" y="379095"/>
            <a:ext cx="4767580" cy="24028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56425" y="6457315"/>
            <a:ext cx="5036185" cy="198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700">
                <a:latin typeface="Calibri" charset="0"/>
              </a:rPr>
              <a:t>https://www.ebi.ac.uk/training/online/courses/ena-quick-tour/what-is-ena/what-can-i-do-with-resource-name/</a:t>
            </a:r>
            <a:endParaRPr lang="de-DE" altLang="en-US" sz="700">
              <a:latin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5" y="3540125"/>
            <a:ext cx="2144395" cy="26085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300595" y="2602865"/>
            <a:ext cx="153797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 metadata model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397365" y="5711190"/>
            <a:ext cx="248729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ENA‘s three tiered data architecture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5419090" cy="1325880"/>
          </a:xfrm>
        </p:spPr>
        <p:txBody>
          <a:bodyPr/>
          <a:p>
            <a:r>
              <a:rPr lang="de-DE" altLang="en-US">
                <a:latin typeface="Calibri" charset="0"/>
              </a:rPr>
              <a:t>Navigating ENA data and REST APIs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7560" y="1421130"/>
            <a:ext cx="4766310" cy="2149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creenshot from 2023-10-02 07-40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579755"/>
            <a:ext cx="5077460" cy="4420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9"/>
          <p:cNvSpPr txBox="1"/>
          <p:nvPr/>
        </p:nvSpPr>
        <p:spPr>
          <a:xfrm>
            <a:off x="1884680" y="3700145"/>
            <a:ext cx="367919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Web browser </a:t>
            </a:r>
            <a:r>
              <a:rPr lang="de-DE" altLang="en-US" sz="1000">
                <a:latin typeface="Calibri" charset="0"/>
                <a:hlinkClick r:id="rId3" action="ppaction://hlinkfile"/>
              </a:rPr>
              <a:t>https://www.ebi.ac.uk/ena/browser/home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403465" y="5165090"/>
            <a:ext cx="3966845" cy="5530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REST API for programmatic access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4" action="ppaction://hlinkfile"/>
              </a:rPr>
              <a:t>https://www.ebi.ac.uk/ena/portal/api/swagger-ui/index.html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5" action="ppaction://hlinkfile"/>
              </a:rPr>
              <a:t>https://www.ebi.ac.uk/ena/browser/api/swagger-ui.html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19910" y="6116320"/>
            <a:ext cx="320738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2400">
                <a:latin typeface="Calibri" charset="0"/>
              </a:rPr>
              <a:t>Practical use case 1</a:t>
            </a:r>
            <a:endParaRPr lang="de-DE" altLang="en-US" sz="2400">
              <a:latin typeface="Calibri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64785" y="5810885"/>
            <a:ext cx="61055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/>
              <a:t>https://ena-docs.readthedocs.io/en/latest/retrieval/programmatic-access.html</a:t>
            </a:r>
            <a:endParaRPr 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749300" y="4178300"/>
            <a:ext cx="48145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000" b="1">
                <a:latin typeface="Calibri" charset="0"/>
              </a:rPr>
              <a:t>API</a:t>
            </a:r>
            <a:r>
              <a:rPr lang="de-DE" altLang="en-US" sz="1000">
                <a:latin typeface="Calibri" charset="0"/>
              </a:rPr>
              <a:t>: Application Programming Interface</a:t>
            </a:r>
            <a:endParaRPr lang="de-DE" altLang="en-US" sz="1000">
              <a:latin typeface="Calibri" charset="0"/>
            </a:endParaRPr>
          </a:p>
          <a:p>
            <a:r>
              <a:rPr lang="de-DE" altLang="en-US" sz="1000" b="1">
                <a:latin typeface="Calibri" charset="0"/>
              </a:rPr>
              <a:t>REST</a:t>
            </a:r>
            <a:r>
              <a:rPr lang="de-DE" altLang="en-US" sz="1000">
                <a:latin typeface="Calibri" charset="0"/>
              </a:rPr>
              <a:t>: Representational State Transfer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is a software architecture, the one used by the World Wide Web, and it can be summarised in stateless systems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An API is used to programmatically access a resource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APIs are the current state of the art to access online databases programmatically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Outline of session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Version control with git</a:t>
            </a:r>
            <a:endParaRPr lang="en-US" sz="2000"/>
          </a:p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Genome browsers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r>
              <a:rPr lang="de-DE" altLang="en-US" u="sng">
                <a:latin typeface="Calibri" charset="0"/>
              </a:rPr>
              <a:t>Demos</a:t>
            </a:r>
            <a:endParaRPr lang="de-DE" altLang="en-US" u="sng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Using Git version control system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U</a:t>
            </a:r>
            <a:r>
              <a:rPr lang="en-US"/>
              <a:t>sing biological databases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513825" y="3863340"/>
            <a:ext cx="3242282" cy="2632529"/>
            <a:chOff x="1031" y="2253"/>
            <a:chExt cx="6176" cy="5014"/>
          </a:xfrm>
        </p:grpSpPr>
        <p:pic>
          <p:nvPicPr>
            <p:cNvPr id="16" name="Content Placeholder 5" descr="Screenshot from 2023-09-29 07-04-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2" y="2253"/>
              <a:ext cx="6175" cy="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 Box 20"/>
            <p:cNvSpPr txBox="1"/>
            <p:nvPr/>
          </p:nvSpPr>
          <p:spPr>
            <a:xfrm>
              <a:off x="1031" y="6566"/>
              <a:ext cx="6176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>
                  <a:hlinkClick r:id="rId2" action="ppaction://hlinkfile"/>
                </a:rPr>
                <a:t>https://ngdc.cncb.ac.cn/databasecommons/</a:t>
              </a:r>
              <a:br>
                <a:rPr lang="en-US" sz="900"/>
              </a:br>
              <a:r>
                <a:rPr lang="de-DE" altLang="en-US" sz="900">
                  <a:latin typeface="Calibri" charset="0"/>
                </a:rPr>
                <a:t>(Ma, 2022)</a:t>
              </a:r>
              <a:endParaRPr lang="de-DE" altLang="en-US" sz="90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More and more biological databases</a:t>
            </a:r>
            <a:endParaRPr lang="de-DE" altLang="en-US">
              <a:latin typeface="Calibri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0360" y="1221740"/>
            <a:ext cx="3780790" cy="2440940"/>
            <a:chOff x="3906" y="6590"/>
            <a:chExt cx="5954" cy="3844"/>
          </a:xfrm>
        </p:grpSpPr>
        <p:pic>
          <p:nvPicPr>
            <p:cNvPr id="14" name="Content Placeholder 3" descr="Screenshot from 2023-09-29 06-54-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1" y="6590"/>
              <a:ext cx="4934" cy="34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3906" y="10121"/>
              <a:ext cx="5954" cy="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700">
                  <a:hlinkClick r:id="rId4" action="ppaction://hlinkfile"/>
                </a:rPr>
                <a:t>https://academic.oup.com/bioinformaticsadvances/pages/instructions-to-authors</a:t>
              </a:r>
              <a:endParaRPr lang="en-US" sz="700"/>
            </a:p>
          </p:txBody>
        </p:sp>
      </p:grpSp>
      <p:pic>
        <p:nvPicPr>
          <p:cNvPr id="24" name="Picture 23" descr="Screenshot from 2023-10-02 23-29-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475" y="258445"/>
            <a:ext cx="3157855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7737475" y="1844040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6" action="ppaction://hlinkfile"/>
              </a:rPr>
              <a:t>https://gnomad.broadinstitute.org/</a:t>
            </a:r>
            <a:r>
              <a:rPr lang="de-DE" altLang="en-US" sz="900">
                <a:latin typeface="Calibri" charset="0"/>
              </a:rPr>
              <a:t> (Karczewski, 2020)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6" name="Picture 25" descr="Screenshot from 2023-10-02 23-35-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385" y="2346325"/>
            <a:ext cx="3121025" cy="165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Box 26"/>
          <p:cNvSpPr txBox="1"/>
          <p:nvPr/>
        </p:nvSpPr>
        <p:spPr>
          <a:xfrm>
            <a:off x="7828280" y="4046855"/>
            <a:ext cx="310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https://cancer.sanger.ac.uk/cosmic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(Tate,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9" name="Picture 28" descr="Screenshot from 2023-10-02 23-41-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385" y="4574540"/>
            <a:ext cx="3169920" cy="1741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 Box 29"/>
          <p:cNvSpPr txBox="1"/>
          <p:nvPr/>
        </p:nvSpPr>
        <p:spPr>
          <a:xfrm>
            <a:off x="7827645" y="6379210"/>
            <a:ext cx="312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https://www.ebi.ac.uk/ipd/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(Robinson, 2013)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1" name="Picture 30" descr="Screenshot from 2023-10-02 23-53-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300" y="1276350"/>
            <a:ext cx="3046730" cy="2282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 Box 31"/>
          <p:cNvSpPr txBox="1"/>
          <p:nvPr/>
        </p:nvSpPr>
        <p:spPr>
          <a:xfrm>
            <a:off x="4305300" y="3605530"/>
            <a:ext cx="304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1" action="ppaction://hlinkfile"/>
              </a:rPr>
              <a:t>https://www.iedb.org/</a:t>
            </a:r>
            <a:br>
              <a:rPr lang="de-DE" altLang="en-US" sz="900">
                <a:latin typeface="Calibri" charset="0"/>
                <a:hlinkClick r:id="rId11" action="ppaction://hlinkfile"/>
              </a:rPr>
            </a:br>
            <a:r>
              <a:rPr lang="de-DE" altLang="en-US" sz="900">
                <a:latin typeface="Calibri" charset="0"/>
              </a:rPr>
              <a:t>(Vita,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3" name="Picture 32" descr="Screenshot from 2023-10-03 00-03-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1975" y="4104640"/>
            <a:ext cx="2913380" cy="2274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 Box 33"/>
          <p:cNvSpPr txBox="1"/>
          <p:nvPr/>
        </p:nvSpPr>
        <p:spPr>
          <a:xfrm>
            <a:off x="4371975" y="6417945"/>
            <a:ext cx="291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3" action="ppaction://hlinkfile"/>
              </a:rPr>
              <a:t>https://beacon-network.elixir-europe.org/</a:t>
            </a:r>
            <a:br>
              <a:rPr lang="de-DE" altLang="en-US" sz="900">
                <a:latin typeface="Calibri" charset="0"/>
                <a:hlinkClick r:id="rId13" action="ppaction://hlinkfile"/>
              </a:rPr>
            </a:br>
            <a:r>
              <a:rPr lang="de-DE" altLang="en-US" sz="900">
                <a:latin typeface="Calibri" charset="0"/>
              </a:rPr>
              <a:t>(Rueda, 2022)</a:t>
            </a:r>
            <a:endParaRPr lang="de-DE" altLang="en-US" sz="900">
              <a:latin typeface="Calibr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biological databases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An overview of ENA and Ensembl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Genome browsers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genome browsers</a:t>
            </a:r>
            <a:endParaRPr lang="de-DE" altLang="en-US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4762500"/>
            <a:ext cx="1937385" cy="62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1663700"/>
            <a:ext cx="5966460" cy="3103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663700"/>
            <a:ext cx="5165725" cy="310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560" y="4847590"/>
            <a:ext cx="1599565" cy="436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genome browsers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An overview of Ensembl genome browser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Bibliography and further reading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Collection of Git exercises: </a:t>
            </a:r>
            <a:r>
              <a:rPr lang="de-DE" altLang="en-US">
                <a:latin typeface="Calibri" charset="0"/>
                <a:sym typeface="+mn-ea"/>
                <a:hlinkClick r:id="rId1" action="ppaction://hlinkfile"/>
              </a:rPr>
              <a:t>https://github.com/eficode-academy/git-katas</a:t>
            </a:r>
            <a:endParaRPr lang="de-DE" altLang="en-US">
              <a:latin typeface="Calibri" charset="0"/>
              <a:sym typeface="+mn-ea"/>
            </a:endParaRPr>
          </a:p>
          <a:p>
            <a:r>
              <a:rPr lang="de-DE" altLang="en-US">
                <a:latin typeface="Calibri" charset="0"/>
                <a:sym typeface="+mn-ea"/>
              </a:rPr>
              <a:t>Tutorial on git: </a:t>
            </a:r>
            <a:r>
              <a:rPr lang="en-US">
                <a:sym typeface="+mn-ea"/>
                <a:hlinkClick r:id="rId2" action="ppaction://hlinkfile"/>
              </a:rPr>
              <a:t>https://swcarpentry.github.io/git-novice/10-open/index.html</a:t>
            </a:r>
            <a:endParaRPr lang="en-US"/>
          </a:p>
          <a:p>
            <a:r>
              <a:rPr lang="de-DE" altLang="en-US">
                <a:latin typeface="Calibri" charset="0"/>
                <a:sym typeface="+mn-ea"/>
              </a:rPr>
              <a:t>How to foster open science with Git: </a:t>
            </a:r>
            <a:r>
              <a:rPr lang="en-US">
                <a:sym typeface="+mn-ea"/>
                <a:hlinkClick r:id="rId3" action="ppaction://hlinkfile"/>
              </a:rPr>
              <a:t>https://opensource.com/article/19/2/open-science-git</a:t>
            </a:r>
            <a:endParaRPr lang="en-US"/>
          </a:p>
          <a:p>
            <a:r>
              <a:rPr lang="de-DE" altLang="en-US">
                <a:latin typeface="Calibri" charset="0"/>
                <a:sym typeface="+mn-ea"/>
              </a:rPr>
              <a:t>Using Git with RStudio: </a:t>
            </a:r>
            <a:r>
              <a:rPr lang="en-US">
                <a:sym typeface="+mn-ea"/>
                <a:hlinkClick r:id="rId4" action="ppaction://hlinkfile"/>
              </a:rPr>
              <a:t>https://jennybc.github.io/2014-05-12-ubc/ubc-r/session03_git.html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Version control with git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Git and Version Control Systems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895975" cy="4351655"/>
          </a:xfrm>
        </p:spPr>
        <p:txBody>
          <a:bodyPr>
            <a:normAutofit fontScale="70000"/>
          </a:bodyPr>
          <a:lstStyle/>
          <a:p>
            <a:r>
              <a:rPr lang="de-DE" altLang="en-US">
                <a:latin typeface="Calibri" charset="0"/>
              </a:rPr>
              <a:t>Git is a </a:t>
            </a:r>
            <a:r>
              <a:rPr lang="de-DE" altLang="en-US" b="1">
                <a:latin typeface="Calibri" charset="0"/>
              </a:rPr>
              <a:t>Version Control System (VCS)</a:t>
            </a:r>
            <a:r>
              <a:rPr lang="de-DE" altLang="en-US">
                <a:latin typeface="Calibri" charset="0"/>
              </a:rPr>
              <a:t> used to track changes in files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The main particularities are that: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Git is distributed instead of centralized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Git can work without network connection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 was </a:t>
            </a:r>
            <a:r>
              <a:rPr lang="de-DE" altLang="en-US" b="1">
                <a:latin typeface="Calibri" charset="0"/>
              </a:rPr>
              <a:t>developed in 2005 by Linus Torvalds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Other VCSs have existed for many years: Subversion (2000), CVS (1990), Perforce (1995). And finally Mercurial (2005) which is very similar to git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Even though VCSs were initially targetting software source code, they can be repurposed for any type of file as far the files are relatively small 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 b="1">
                <a:latin typeface="Calibri" charset="0"/>
              </a:rPr>
              <a:t>Some MBs max</a:t>
            </a:r>
            <a:r>
              <a:rPr lang="de-DE" altLang="en-US">
                <a:latin typeface="Calibri" charset="0"/>
              </a:rPr>
              <a:t>, it is still good for images and small PDFs, but it is certainly not fit for FASTQ or BAM files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Git LFS (Large File Storage) is a Git extension to hold larger files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665" y="1825625"/>
            <a:ext cx="1817370" cy="75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0" y="3332480"/>
            <a:ext cx="5095875" cy="2240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Why should scientists care about Git?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7137400" cy="4351655"/>
          </a:xfrm>
        </p:spPr>
        <p:txBody>
          <a:bodyPr/>
          <a:lstStyle/>
          <a:p>
            <a:r>
              <a:rPr lang="de-DE" altLang="en-US">
                <a:latin typeface="Calibri" charset="0"/>
              </a:rPr>
              <a:t>Git can be used as an </a:t>
            </a:r>
            <a:r>
              <a:rPr lang="de-DE" altLang="en-US" b="1">
                <a:latin typeface="Calibri" charset="0"/>
              </a:rPr>
              <a:t>electronic lab notebook for computational work</a:t>
            </a:r>
            <a:endParaRPr lang="de-DE" altLang="en-US" b="1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By computational work I mean everything you do in a computer, also writing</a:t>
            </a:r>
            <a:endParaRPr lang="de-DE" altLang="en-US" b="1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Objectives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Make **iterative** results reproducible through time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Foster collaboration and shared understanding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Enable auditing</a:t>
            </a:r>
            <a:endParaRPr lang="de-DE" altLang="en-US">
              <a:latin typeface="Calibri" charset="0"/>
            </a:endParaRPr>
          </a:p>
          <a:p>
            <a:pPr lvl="1"/>
            <a:endParaRPr lang="de-DE" altLang="en-US">
              <a:latin typeface="Calibri" charset="0"/>
            </a:endParaRPr>
          </a:p>
          <a:p>
            <a:pPr lvl="0"/>
            <a:r>
              <a:rPr lang="de-DE" altLang="en-US" sz="2000">
                <a:highlight>
                  <a:srgbClr val="FFFF00"/>
                </a:highlight>
                <a:latin typeface="Calibri" charset="0"/>
              </a:rPr>
              <a:t>Why should I make my code open?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Making code citable and reusable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Increase citations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  <a:sym typeface="+mn-ea"/>
              </a:rPr>
              <a:t>Obtain feedback from the community</a:t>
            </a:r>
            <a:endParaRPr lang="de-DE" altLang="en-US">
              <a:latin typeface="Calibri" charset="0"/>
            </a:endParaRPr>
          </a:p>
          <a:p>
            <a:pPr lvl="1"/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645" y="1825625"/>
            <a:ext cx="319976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Services based on Git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24305"/>
            <a:ext cx="10515600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en-US">
                <a:latin typeface="Calibri" charset="0"/>
              </a:rPr>
              <a:t>Different services to host git repositories exist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GitHub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GitLab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BitBucket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Sourceforge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pPr marL="0" indent="0">
              <a:buNone/>
            </a:pPr>
            <a:endParaRPr lang="de-DE" altLang="en-US">
              <a:latin typeface="Calibri" charset="0"/>
            </a:endParaRPr>
          </a:p>
          <a:p>
            <a:pPr marL="0" indent="0">
              <a:buNone/>
            </a:pPr>
            <a:r>
              <a:rPr lang="de-DE" altLang="en-US">
                <a:latin typeface="Calibri" charset="0"/>
              </a:rPr>
              <a:t>This makes it possible to migrate between any of these or mirror repositories in different services.</a:t>
            </a:r>
            <a:endParaRPr lang="de-DE" altLang="en-US">
              <a:latin typeface="Calibri" charset="0"/>
            </a:endParaRPr>
          </a:p>
          <a:p>
            <a:pPr marL="0" indent="0">
              <a:buNone/>
            </a:pPr>
            <a:endParaRPr lang="de-DE" altLang="en-US">
              <a:latin typeface="Calibri" charset="0"/>
            </a:endParaRPr>
          </a:p>
          <a:p>
            <a:pPr marL="0" indent="0">
              <a:buNone/>
            </a:pPr>
            <a:r>
              <a:rPr lang="de-DE" altLang="en-US">
                <a:latin typeface="Calibri" charset="0"/>
              </a:rPr>
              <a:t>These services offer more functionality beyond Git, but this is out of the scope of this tutorial.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75" y="563245"/>
            <a:ext cx="598805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20" y="1477010"/>
            <a:ext cx="486410" cy="486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15" y="2292985"/>
            <a:ext cx="567055" cy="567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15" y="3189605"/>
            <a:ext cx="223329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The basic commands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34465"/>
            <a:ext cx="10515600" cy="4742815"/>
          </a:xfrm>
        </p:spPr>
        <p:txBody>
          <a:bodyPr>
            <a:noAutofit/>
          </a:bodyPr>
          <a:lstStyle/>
          <a:p>
            <a:r>
              <a:rPr lang="de-DE" altLang="en-US" sz="1200" i="1">
                <a:latin typeface="Calibri" charset="0"/>
              </a:rPr>
              <a:t>git init</a:t>
            </a:r>
            <a:r>
              <a:rPr lang="de-DE" altLang="en-US" sz="1200">
                <a:latin typeface="Calibri" charset="0"/>
              </a:rPr>
              <a:t> 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used to initialize a repository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this converts a folder in a git repository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status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there have been any changes on tracked files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any new file has been added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any tracked file has been deleted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add &lt;file&gt;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used to start tracking a new file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stage changes in a changed file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commit -m ‘a memorable commit message’</a:t>
            </a:r>
            <a:endParaRPr lang="de-DE" altLang="en-US" sz="1400" b="1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records staged changes in the repository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checkout &lt;file&gt;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undo uncommited changes to a file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i="1">
                <a:latin typeface="Calibri" charset="0"/>
              </a:rPr>
              <a:t>git push origin master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upload changes to the remote repository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until a push happens, commits are only kept locally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i="1">
                <a:latin typeface="Calibri" charset="0"/>
              </a:rPr>
              <a:t>git pull origin master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download changes from the remote repository</a:t>
            </a:r>
            <a:endParaRPr lang="de-DE" altLang="en-US" sz="1200">
              <a:latin typeface="Calibri" charset="0"/>
            </a:endParaRPr>
          </a:p>
        </p:txBody>
      </p:sp>
      <p:sp>
        <p:nvSpPr>
          <p:cNvPr id="6" name="Right Bracket 5"/>
          <p:cNvSpPr/>
          <p:nvPr/>
        </p:nvSpPr>
        <p:spPr>
          <a:xfrm>
            <a:off x="5868035" y="2127885"/>
            <a:ext cx="75565" cy="2893695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5868035" y="5097780"/>
            <a:ext cx="76200" cy="137668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61405" y="3322320"/>
            <a:ext cx="2891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making commits locally</a:t>
            </a:r>
            <a:endParaRPr lang="de-DE" altLang="en-US">
              <a:latin typeface="Calibri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61405" y="5523865"/>
            <a:ext cx="463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communicating with remote repository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The commit history and diff a file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Content Placeholder 3" descr="Screenshot from 2021-10-12 12-33-4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4860" y="1282065"/>
            <a:ext cx="6014085" cy="484505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47700" y="1434465"/>
            <a:ext cx="5217795" cy="474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en-US" sz="1600">
                <a:latin typeface="Calibri" charset="0"/>
              </a:rPr>
              <a:t>Every commit is a complete snapshot of the repository and every file at that point in time can be retrieved</a:t>
            </a:r>
            <a:endParaRPr lang="de-DE" altLang="en-US" sz="1600">
              <a:latin typeface="Calibri" charset="0"/>
            </a:endParaRPr>
          </a:p>
          <a:p>
            <a:r>
              <a:rPr lang="de-DE" altLang="en-US" sz="1600">
                <a:latin typeface="Calibri" charset="0"/>
              </a:rPr>
              <a:t>Git is still efficient in terms of storage, because it only keep the differences between files</a:t>
            </a:r>
            <a:endParaRPr lang="de-DE" altLang="en-US" sz="1600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225165"/>
            <a:ext cx="5015865" cy="3589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Tags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008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altLang="en-US">
                <a:latin typeface="Calibri" charset="0"/>
              </a:rPr>
              <a:t>Tags are just marks on relevant commits to facilitate the navigation of the commit history. They are normally used for releases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 descr="Screenshot from 2021-10-12 12-51-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735" y="2352675"/>
            <a:ext cx="6257925" cy="427672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3"/>
          </p:cNvCxnSpPr>
          <p:nvPr/>
        </p:nvCxnSpPr>
        <p:spPr>
          <a:xfrm>
            <a:off x="3804920" y="2959735"/>
            <a:ext cx="1081405" cy="990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3246755" y="2775585"/>
            <a:ext cx="558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tag</a:t>
            </a:r>
            <a:endParaRPr lang="de-DE" altLang="en-US">
              <a:latin typeface="Calibri" charset="0"/>
            </a:endParaRP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3804920" y="3321685"/>
            <a:ext cx="1101725" cy="25463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2757805" y="3392170"/>
            <a:ext cx="1047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commit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8255</Words>
  <Application>WPS Presentation</Application>
  <PresentationFormat>宽屏</PresentationFormat>
  <Paragraphs>260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DejaVu Sans</vt:lpstr>
      <vt:lpstr>Calibri</vt:lpstr>
      <vt:lpstr>Arial Black</vt:lpstr>
      <vt:lpstr>Microsoft YaHei</vt:lpstr>
      <vt:lpstr>Droid Sans Fallback</vt:lpstr>
      <vt:lpstr>Arial Unicode MS</vt:lpstr>
      <vt:lpstr>SimSun</vt:lpstr>
      <vt:lpstr>Phetsarath OT</vt:lpstr>
      <vt:lpstr>OpenSymbol</vt:lpstr>
      <vt:lpstr>FreeMono</vt:lpstr>
      <vt:lpstr>Office Theme</vt:lpstr>
      <vt:lpstr>Introduction to Bioinformatics</vt:lpstr>
      <vt:lpstr>Outline of session</vt:lpstr>
      <vt:lpstr>Version control with git</vt:lpstr>
      <vt:lpstr>Git and Version Control Systems</vt:lpstr>
      <vt:lpstr>Why should scientists care about Git?</vt:lpstr>
      <vt:lpstr>Services based on Git</vt:lpstr>
      <vt:lpstr>The basic commands</vt:lpstr>
      <vt:lpstr>The commit history and diff a file</vt:lpstr>
      <vt:lpstr>Tags</vt:lpstr>
      <vt:lpstr>Branching - stable branch and under construction branch</vt:lpstr>
      <vt:lpstr>Branching - supporting multiple contributors</vt:lpstr>
      <vt:lpstr>Branching - the whole thing</vt:lpstr>
      <vt:lpstr>How to tell Git to ignore some files</vt:lpstr>
      <vt:lpstr>Some more advanced Git, GitLab and GitHub features</vt:lpstr>
      <vt:lpstr>PowerPoint 演示文稿</vt:lpstr>
      <vt:lpstr>PowerPoint 演示文稿</vt:lpstr>
      <vt:lpstr>PowerPoint 演示文稿</vt:lpstr>
      <vt:lpstr>Online biological databases</vt:lpstr>
      <vt:lpstr>Navigating ENA data and REST APIs</vt:lpstr>
      <vt:lpstr>More and more biological databases</vt:lpstr>
      <vt:lpstr>PowerPoint 演示文稿</vt:lpstr>
      <vt:lpstr>PowerPoint 演示文稿</vt:lpstr>
      <vt:lpstr>Online genome browsers</vt:lpstr>
      <vt:lpstr>Demo - using biological databases</vt:lpstr>
      <vt:lpstr>Bibliography and 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priesgo</cp:lastModifiedBy>
  <cp:revision>17</cp:revision>
  <dcterms:created xsi:type="dcterms:W3CDTF">2023-10-08T19:22:48Z</dcterms:created>
  <dcterms:modified xsi:type="dcterms:W3CDTF">2023-10-08T19:22:48Z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